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SANJA" initials="S" lastIdx="0" clrIdx="0">
    <p:extLst>
      <p:ext uri="{19B8F6BF-5375-455C-9EA6-DF929625EA0E}">
        <p15:presenceInfo xmlns:p15="http://schemas.microsoft.com/office/powerpoint/2012/main" userId="SANJA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81" y="8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‹#›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4/3/2020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4000" dirty="0"/>
              <a:t> </a:t>
            </a:r>
            <a:r>
              <a:rPr lang="en-US" sz="4000" dirty="0" smtClean="0"/>
              <a:t>         PRESENT PERFECT TENSE</a:t>
            </a:r>
            <a:br>
              <a:rPr lang="en-US" sz="4000" dirty="0" smtClean="0"/>
            </a:br>
            <a:r>
              <a:rPr lang="en-US" sz="4000" dirty="0"/>
              <a:t> </a:t>
            </a:r>
            <a:r>
              <a:rPr lang="en-US" sz="4000" dirty="0" smtClean="0"/>
              <a:t>                 part 1</a:t>
            </a:r>
            <a:endParaRPr lang="en-US" sz="40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                                              </a:t>
            </a:r>
            <a:r>
              <a:rPr lang="en-US" sz="3200" dirty="0" smtClean="0"/>
              <a:t>FORM</a:t>
            </a:r>
          </a:p>
          <a:p>
            <a:endParaRPr lang="en-US" sz="32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92923">
            <a:off x="896438" y="614823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9612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10587770"/>
              </p:ext>
            </p:extLst>
          </p:nvPr>
        </p:nvGraphicFramePr>
        <p:xfrm>
          <a:off x="3088187" y="1920330"/>
          <a:ext cx="7418268" cy="2651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72756">
                  <a:extLst>
                    <a:ext uri="{9D8B030D-6E8A-4147-A177-3AD203B41FA5}">
                      <a16:colId xmlns:a16="http://schemas.microsoft.com/office/drawing/2014/main" val="68057089"/>
                    </a:ext>
                  </a:extLst>
                </a:gridCol>
                <a:gridCol w="2472756">
                  <a:extLst>
                    <a:ext uri="{9D8B030D-6E8A-4147-A177-3AD203B41FA5}">
                      <a16:colId xmlns:a16="http://schemas.microsoft.com/office/drawing/2014/main" val="2895480519"/>
                    </a:ext>
                  </a:extLst>
                </a:gridCol>
                <a:gridCol w="2472756">
                  <a:extLst>
                    <a:ext uri="{9D8B030D-6E8A-4147-A177-3AD203B41FA5}">
                      <a16:colId xmlns:a16="http://schemas.microsoft.com/office/drawing/2014/main" val="421648917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Auxiliary verb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(have – Present Simple</a:t>
                      </a:r>
                      <a:r>
                        <a:rPr lang="en-US" baseline="0" dirty="0" smtClean="0">
                          <a:solidFill>
                            <a:schemeClr val="tx1"/>
                          </a:solidFill>
                        </a:rPr>
                        <a:t> Tense)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Past Participle of the Main verb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9996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</a:p>
                    <a:p>
                      <a:r>
                        <a:rPr lang="en-US" dirty="0" smtClean="0"/>
                        <a:t>You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He/she/it</a:t>
                      </a:r>
                    </a:p>
                    <a:p>
                      <a:r>
                        <a:rPr lang="en-US" dirty="0" smtClean="0"/>
                        <a:t>We</a:t>
                      </a:r>
                    </a:p>
                    <a:p>
                      <a:r>
                        <a:rPr lang="en-US" dirty="0" smtClean="0"/>
                        <a:t>You </a:t>
                      </a:r>
                    </a:p>
                    <a:p>
                      <a:r>
                        <a:rPr lang="en-US" dirty="0" smtClean="0"/>
                        <a:t>They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has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lost               (the keys)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9703697"/>
                  </a:ext>
                </a:extLst>
              </a:tr>
            </a:tbl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3177" y="2005739"/>
            <a:ext cx="2578281" cy="2337933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801189" y="513806"/>
            <a:ext cx="9579428" cy="923330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dirty="0" smtClean="0"/>
              <a:t>Study this example: Tom is looking for his key. He can’t find it. He </a:t>
            </a:r>
            <a:r>
              <a:rPr lang="en-US" dirty="0" smtClean="0">
                <a:solidFill>
                  <a:srgbClr val="FF0000"/>
                </a:solidFill>
              </a:rPr>
              <a:t>has lost </a:t>
            </a:r>
            <a:r>
              <a:rPr lang="en-US" dirty="0" smtClean="0"/>
              <a:t>his key.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    </a:t>
            </a:r>
            <a:r>
              <a:rPr lang="en-US" dirty="0" smtClean="0">
                <a:solidFill>
                  <a:srgbClr val="FF0000"/>
                </a:solidFill>
              </a:rPr>
              <a:t>Has lost </a:t>
            </a:r>
            <a:r>
              <a:rPr lang="en-US" dirty="0" smtClean="0"/>
              <a:t>is the </a:t>
            </a:r>
            <a:r>
              <a:rPr lang="en-US" b="1" dirty="0" smtClean="0"/>
              <a:t>Present Perfect Tense</a:t>
            </a:r>
            <a:endParaRPr lang="en-US" b="1" dirty="0"/>
          </a:p>
          <a:p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3088187" y="1430638"/>
            <a:ext cx="6636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</a:t>
            </a:r>
            <a:r>
              <a:rPr lang="en-US" sz="2800" dirty="0" smtClean="0"/>
              <a:t>Affirmative form                                  </a:t>
            </a:r>
            <a:endParaRPr lang="en-US" sz="2800" dirty="0"/>
          </a:p>
        </p:txBody>
      </p:sp>
      <p:sp>
        <p:nvSpPr>
          <p:cNvPr id="15" name="TextBox 14"/>
          <p:cNvSpPr txBox="1"/>
          <p:nvPr/>
        </p:nvSpPr>
        <p:spPr>
          <a:xfrm>
            <a:off x="2961458" y="5140693"/>
            <a:ext cx="720328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Auxiliary verb – </a:t>
            </a:r>
            <a:r>
              <a:rPr lang="en-US" dirty="0" err="1" smtClean="0"/>
              <a:t>pomoćni</a:t>
            </a:r>
            <a:r>
              <a:rPr lang="en-US" dirty="0" smtClean="0"/>
              <a:t> </a:t>
            </a:r>
            <a:r>
              <a:rPr lang="en-US" dirty="0" err="1" smtClean="0"/>
              <a:t>glagol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Past Participle – </a:t>
            </a:r>
            <a:r>
              <a:rPr lang="en-US" dirty="0" err="1" smtClean="0"/>
              <a:t>particip</a:t>
            </a:r>
            <a:r>
              <a:rPr lang="en-US" dirty="0" smtClean="0"/>
              <a:t> </a:t>
            </a:r>
            <a:r>
              <a:rPr lang="en-US" dirty="0" err="1" smtClean="0"/>
              <a:t>prošli</a:t>
            </a:r>
            <a:r>
              <a:rPr lang="en-US" dirty="0" smtClean="0"/>
              <a:t> (</a:t>
            </a:r>
            <a:r>
              <a:rPr lang="en-US" dirty="0" err="1" smtClean="0"/>
              <a:t>objašnjenje</a:t>
            </a:r>
            <a:r>
              <a:rPr lang="en-US" dirty="0" smtClean="0"/>
              <a:t> </a:t>
            </a:r>
            <a:r>
              <a:rPr lang="en-US" dirty="0" err="1" smtClean="0"/>
              <a:t>na</a:t>
            </a:r>
            <a:r>
              <a:rPr lang="en-US" dirty="0" smtClean="0"/>
              <a:t> </a:t>
            </a:r>
            <a:r>
              <a:rPr lang="en-US" dirty="0" err="1" smtClean="0"/>
              <a:t>sledećem</a:t>
            </a:r>
            <a:r>
              <a:rPr lang="en-US" dirty="0" smtClean="0"/>
              <a:t> </a:t>
            </a:r>
            <a:r>
              <a:rPr lang="en-US" dirty="0" err="1" smtClean="0"/>
              <a:t>slajdu</a:t>
            </a:r>
            <a:r>
              <a:rPr lang="en-US" dirty="0" smtClean="0"/>
              <a:t>)</a:t>
            </a:r>
            <a:endParaRPr lang="en-US" dirty="0"/>
          </a:p>
        </p:txBody>
      </p:sp>
      <p:sp>
        <p:nvSpPr>
          <p:cNvPr id="2" name="Down Arrow 1"/>
          <p:cNvSpPr/>
          <p:nvPr/>
        </p:nvSpPr>
        <p:spPr>
          <a:xfrm flipH="1">
            <a:off x="9656064" y="5369111"/>
            <a:ext cx="68960" cy="52008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792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sz="half" idx="1"/>
          </p:nvPr>
        </p:nvSpPr>
        <p:spPr>
          <a:xfrm>
            <a:off x="748937" y="2010878"/>
            <a:ext cx="5343546" cy="344859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Past Participle </a:t>
            </a:r>
            <a:r>
              <a:rPr lang="en-US" b="1" dirty="0" smtClean="0"/>
              <a:t>- Regular verbs : 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Verb + </a:t>
            </a:r>
            <a:r>
              <a:rPr lang="en-US" dirty="0" smtClean="0">
                <a:solidFill>
                  <a:srgbClr val="FF0000"/>
                </a:solidFill>
              </a:rPr>
              <a:t>-</a:t>
            </a:r>
            <a:r>
              <a:rPr lang="en-US" dirty="0" err="1" smtClean="0">
                <a:solidFill>
                  <a:srgbClr val="FF0000"/>
                </a:solidFill>
              </a:rPr>
              <a:t>ed</a:t>
            </a:r>
            <a:r>
              <a:rPr lang="en-US" dirty="0" smtClean="0">
                <a:solidFill>
                  <a:srgbClr val="FF0000"/>
                </a:solidFill>
              </a:rPr>
              <a:t>/-d </a:t>
            </a:r>
            <a:r>
              <a:rPr lang="en-US" dirty="0" smtClean="0"/>
              <a:t>= Past Participle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(The same as Past Simple!)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b="1" dirty="0" smtClean="0"/>
              <a:t>Spelling rules: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/>
              <a:t>1</a:t>
            </a:r>
            <a:r>
              <a:rPr lang="en-US" dirty="0" smtClean="0"/>
              <a:t>clean+-</a:t>
            </a:r>
            <a:r>
              <a:rPr lang="en-US" dirty="0" err="1" smtClean="0"/>
              <a:t>ed</a:t>
            </a:r>
            <a:r>
              <a:rPr lang="en-US" dirty="0" smtClean="0"/>
              <a:t>=clean</a:t>
            </a:r>
            <a:r>
              <a:rPr lang="en-US" dirty="0" smtClean="0">
                <a:solidFill>
                  <a:srgbClr val="FF0000"/>
                </a:solidFill>
              </a:rPr>
              <a:t>ed</a:t>
            </a:r>
            <a:r>
              <a:rPr lang="en-US" dirty="0" smtClean="0"/>
              <a:t>      2 arrive + -d = arrive</a:t>
            </a:r>
            <a:r>
              <a:rPr lang="en-US" dirty="0" smtClean="0">
                <a:solidFill>
                  <a:srgbClr val="FF0000"/>
                </a:solidFill>
              </a:rPr>
              <a:t>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3 study + -</a:t>
            </a:r>
            <a:r>
              <a:rPr lang="en-US" dirty="0" err="1" smtClean="0"/>
              <a:t>ed</a:t>
            </a:r>
            <a:r>
              <a:rPr lang="en-US" dirty="0" smtClean="0"/>
              <a:t> = stud</a:t>
            </a:r>
            <a:r>
              <a:rPr lang="en-US" dirty="0" smtClean="0">
                <a:solidFill>
                  <a:srgbClr val="FF0000"/>
                </a:solidFill>
              </a:rPr>
              <a:t>ied</a:t>
            </a:r>
            <a:r>
              <a:rPr lang="en-US" dirty="0" smtClean="0"/>
              <a:t>  4 drop + -</a:t>
            </a:r>
            <a:r>
              <a:rPr lang="en-US" dirty="0" err="1" smtClean="0"/>
              <a:t>ed</a:t>
            </a:r>
            <a:r>
              <a:rPr lang="en-US" dirty="0" smtClean="0"/>
              <a:t> = drop</a:t>
            </a:r>
            <a:r>
              <a:rPr lang="en-US" dirty="0" smtClean="0">
                <a:solidFill>
                  <a:srgbClr val="FF0000"/>
                </a:solidFill>
              </a:rPr>
              <a:t>ped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5 travel + -</a:t>
            </a:r>
            <a:r>
              <a:rPr lang="en-US" dirty="0" err="1" smtClean="0"/>
              <a:t>ed</a:t>
            </a:r>
            <a:r>
              <a:rPr lang="en-US" dirty="0" smtClean="0"/>
              <a:t> = travel</a:t>
            </a:r>
            <a:r>
              <a:rPr lang="en-US" dirty="0" smtClean="0">
                <a:solidFill>
                  <a:srgbClr val="FF0000"/>
                </a:solidFill>
              </a:rPr>
              <a:t>led</a:t>
            </a:r>
            <a:r>
              <a:rPr lang="en-US" dirty="0" smtClean="0"/>
              <a:t>  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413771" y="2017342"/>
            <a:ext cx="5090252" cy="3578785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>
                <a:solidFill>
                  <a:srgbClr val="FF0000"/>
                </a:solidFill>
              </a:rPr>
              <a:t>Past Participle- </a:t>
            </a:r>
            <a:r>
              <a:rPr lang="en-US" b="1" dirty="0" smtClean="0"/>
              <a:t>Irregular verbs 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b="1" dirty="0" smtClean="0"/>
              <a:t>(no rules- you have to learn them)</a:t>
            </a:r>
          </a:p>
          <a:p>
            <a:pPr marL="0" indent="0">
              <a:buNone/>
            </a:pPr>
            <a:r>
              <a:rPr lang="en-US" dirty="0" smtClean="0"/>
              <a:t>be	was/were	</a:t>
            </a:r>
            <a:r>
              <a:rPr lang="en-US" dirty="0" smtClean="0">
                <a:solidFill>
                  <a:srgbClr val="FF0000"/>
                </a:solidFill>
              </a:rPr>
              <a:t>been</a:t>
            </a:r>
          </a:p>
          <a:p>
            <a:pPr marL="0" indent="0">
              <a:buNone/>
            </a:pPr>
            <a:r>
              <a:rPr lang="en-US" dirty="0" smtClean="0"/>
              <a:t>break	broke		</a:t>
            </a:r>
            <a:r>
              <a:rPr lang="en-US" dirty="0" smtClean="0">
                <a:solidFill>
                  <a:srgbClr val="FF0000"/>
                </a:solidFill>
              </a:rPr>
              <a:t>broken</a:t>
            </a:r>
          </a:p>
          <a:p>
            <a:pPr marL="0" indent="0">
              <a:buNone/>
            </a:pPr>
            <a:r>
              <a:rPr lang="en-US" dirty="0" smtClean="0"/>
              <a:t>do 	did		</a:t>
            </a:r>
            <a:r>
              <a:rPr lang="en-US" dirty="0" smtClean="0">
                <a:solidFill>
                  <a:srgbClr val="FF0000"/>
                </a:solidFill>
              </a:rPr>
              <a:t>done</a:t>
            </a:r>
          </a:p>
          <a:p>
            <a:pPr marL="0" indent="0">
              <a:buNone/>
            </a:pPr>
            <a:r>
              <a:rPr lang="en-US" dirty="0" smtClean="0"/>
              <a:t>have	had		</a:t>
            </a:r>
            <a:r>
              <a:rPr lang="en-US" dirty="0" smtClean="0">
                <a:solidFill>
                  <a:srgbClr val="FF0000"/>
                </a:solidFill>
              </a:rPr>
              <a:t>had</a:t>
            </a:r>
          </a:p>
          <a:p>
            <a:pPr marL="0" indent="0">
              <a:buNone/>
            </a:pPr>
            <a:r>
              <a:rPr lang="en-US" dirty="0" smtClean="0"/>
              <a:t>make	made		</a:t>
            </a:r>
            <a:r>
              <a:rPr lang="en-US" dirty="0" smtClean="0">
                <a:solidFill>
                  <a:srgbClr val="FF0000"/>
                </a:solidFill>
              </a:rPr>
              <a:t>made</a:t>
            </a:r>
          </a:p>
          <a:p>
            <a:pPr marL="0" indent="0">
              <a:buNone/>
            </a:pPr>
            <a:r>
              <a:rPr lang="en-US" dirty="0" smtClean="0"/>
              <a:t>The list is much longer… </a:t>
            </a:r>
          </a:p>
          <a:p>
            <a:pPr marL="0" indent="0">
              <a:buNone/>
            </a:pPr>
            <a:endParaRPr lang="en-US" dirty="0" smtClean="0">
              <a:solidFill>
                <a:srgbClr val="FF00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 flipH="1">
            <a:off x="1480456" y="1053737"/>
            <a:ext cx="8116389" cy="677108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en-US" sz="2000" dirty="0" smtClean="0"/>
              <a:t>Main forms of the verbs: </a:t>
            </a:r>
            <a:r>
              <a:rPr lang="en-US" sz="2000" b="1" dirty="0" smtClean="0">
                <a:solidFill>
                  <a:schemeClr val="tx1"/>
                </a:solidFill>
              </a:rPr>
              <a:t>Infinitive</a:t>
            </a:r>
            <a:r>
              <a:rPr lang="en-US" sz="2000" dirty="0" smtClean="0"/>
              <a:t> (Base) – </a:t>
            </a:r>
            <a:r>
              <a:rPr lang="en-US" sz="2000" b="1" dirty="0" smtClean="0">
                <a:solidFill>
                  <a:schemeClr val="tx1"/>
                </a:solidFill>
              </a:rPr>
              <a:t>Past Simple </a:t>
            </a:r>
            <a:r>
              <a:rPr lang="en-US" sz="2000" dirty="0" smtClean="0"/>
              <a:t>– </a:t>
            </a:r>
            <a:r>
              <a:rPr lang="en-US" sz="2000" dirty="0" smtClean="0">
                <a:solidFill>
                  <a:srgbClr val="FF0000"/>
                </a:solidFill>
              </a:rPr>
              <a:t>Past Participle</a:t>
            </a:r>
            <a:endParaRPr lang="en-US" dirty="0"/>
          </a:p>
          <a:p>
            <a:r>
              <a:rPr lang="en-US" dirty="0" smtClean="0"/>
              <a:t>                                                                                                   (‘third column’)</a:t>
            </a:r>
            <a:endParaRPr lang="en-US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177272" y="2917017"/>
            <a:ext cx="1870166" cy="231457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710057" y="138147"/>
            <a:ext cx="2401389" cy="15621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54312" y="4982950"/>
            <a:ext cx="603504" cy="6131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26475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1451579" y="1881052"/>
            <a:ext cx="9603275" cy="3585294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 </a:t>
            </a:r>
            <a:r>
              <a:rPr lang="en-US" dirty="0" smtClean="0"/>
              <a:t>                                                                            Contracted </a:t>
            </a:r>
            <a:r>
              <a:rPr lang="en-US" dirty="0" smtClean="0"/>
              <a:t>form:</a:t>
            </a:r>
          </a:p>
          <a:p>
            <a:pPr marL="0" indent="0">
              <a:buNone/>
            </a:pPr>
            <a:r>
              <a:rPr lang="en-US" dirty="0" smtClean="0"/>
              <a:t>1 We </a:t>
            </a:r>
            <a:r>
              <a:rPr lang="en-US" dirty="0" smtClean="0">
                <a:solidFill>
                  <a:srgbClr val="FF0000"/>
                </a:solidFill>
              </a:rPr>
              <a:t>have been </a:t>
            </a:r>
            <a:r>
              <a:rPr lang="en-US" dirty="0" smtClean="0"/>
              <a:t>to the Netherlands several times.     We</a:t>
            </a:r>
            <a:r>
              <a:rPr lang="en-US" dirty="0" smtClean="0">
                <a:solidFill>
                  <a:srgbClr val="FF0000"/>
                </a:solidFill>
              </a:rPr>
              <a:t>’ve been</a:t>
            </a:r>
          </a:p>
          <a:p>
            <a:pPr marL="0" indent="0">
              <a:buNone/>
            </a:pPr>
            <a:r>
              <a:rPr lang="en-US" dirty="0" smtClean="0"/>
              <a:t>2 He </a:t>
            </a:r>
            <a:r>
              <a:rPr lang="en-US" dirty="0" smtClean="0">
                <a:solidFill>
                  <a:srgbClr val="FF0000"/>
                </a:solidFill>
              </a:rPr>
              <a:t>has finished </a:t>
            </a:r>
            <a:r>
              <a:rPr lang="en-US" dirty="0" smtClean="0"/>
              <a:t>his homework.                              He</a:t>
            </a:r>
            <a:r>
              <a:rPr lang="en-US" dirty="0" smtClean="0">
                <a:solidFill>
                  <a:srgbClr val="FF0000"/>
                </a:solidFill>
              </a:rPr>
              <a:t>’s finished                     </a:t>
            </a:r>
          </a:p>
          <a:p>
            <a:pPr marL="0" indent="0">
              <a:buNone/>
            </a:pPr>
            <a:r>
              <a:rPr lang="en-US" dirty="0" smtClean="0"/>
              <a:t>3 I </a:t>
            </a:r>
            <a:r>
              <a:rPr lang="en-US" dirty="0" smtClean="0">
                <a:solidFill>
                  <a:srgbClr val="FF0000"/>
                </a:solidFill>
              </a:rPr>
              <a:t>have forgotten </a:t>
            </a:r>
            <a:r>
              <a:rPr lang="en-US" dirty="0" smtClean="0"/>
              <a:t>my books at school.                      I</a:t>
            </a:r>
            <a:r>
              <a:rPr lang="en-US" dirty="0" smtClean="0">
                <a:solidFill>
                  <a:srgbClr val="FF0000"/>
                </a:solidFill>
              </a:rPr>
              <a:t>’ve forgotten</a:t>
            </a:r>
          </a:p>
          <a:p>
            <a:pPr marL="0" indent="0">
              <a:buNone/>
            </a:pPr>
            <a:r>
              <a:rPr lang="en-US" dirty="0" smtClean="0"/>
              <a:t>4 She </a:t>
            </a:r>
            <a:r>
              <a:rPr lang="en-US" dirty="0" smtClean="0">
                <a:solidFill>
                  <a:srgbClr val="FF0000"/>
                </a:solidFill>
              </a:rPr>
              <a:t>has watched </a:t>
            </a:r>
            <a:r>
              <a:rPr lang="en-US" dirty="0" smtClean="0"/>
              <a:t>‘Cyber space’ twice this week.      She</a:t>
            </a:r>
            <a:r>
              <a:rPr lang="en-US" dirty="0" smtClean="0">
                <a:solidFill>
                  <a:srgbClr val="FF0000"/>
                </a:solidFill>
              </a:rPr>
              <a:t>’s watched</a:t>
            </a:r>
          </a:p>
          <a:p>
            <a:pPr marL="0" indent="0">
              <a:buNone/>
            </a:pPr>
            <a:r>
              <a:rPr lang="en-US" dirty="0" smtClean="0"/>
              <a:t>5 The children </a:t>
            </a:r>
            <a:r>
              <a:rPr lang="en-US" dirty="0" smtClean="0">
                <a:solidFill>
                  <a:srgbClr val="FF0000"/>
                </a:solidFill>
              </a:rPr>
              <a:t>have made </a:t>
            </a:r>
            <a:r>
              <a:rPr lang="en-US" dirty="0" smtClean="0"/>
              <a:t>a mess in the kitchen.        They</a:t>
            </a:r>
            <a:r>
              <a:rPr lang="en-US" dirty="0" smtClean="0">
                <a:solidFill>
                  <a:srgbClr val="FF0000"/>
                </a:solidFill>
              </a:rPr>
              <a:t>’ve made</a:t>
            </a:r>
          </a:p>
          <a:p>
            <a:pPr marL="0" indent="0">
              <a:buNone/>
            </a:pPr>
            <a:r>
              <a:rPr lang="en-US" dirty="0" smtClean="0"/>
              <a:t>6 My dad </a:t>
            </a:r>
            <a:r>
              <a:rPr lang="en-US" dirty="0" smtClean="0">
                <a:solidFill>
                  <a:srgbClr val="FF0000"/>
                </a:solidFill>
              </a:rPr>
              <a:t>has started </a:t>
            </a:r>
            <a:r>
              <a:rPr lang="en-US" dirty="0" smtClean="0"/>
              <a:t>a new job recently.                   My dad</a:t>
            </a:r>
            <a:r>
              <a:rPr lang="en-US" dirty="0" smtClean="0">
                <a:solidFill>
                  <a:srgbClr val="FF0000"/>
                </a:solidFill>
              </a:rPr>
              <a:t>’s started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19200" y="1210492"/>
            <a:ext cx="983565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Example sentences – Present Perfect Tense affirmative: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2633" y="176405"/>
            <a:ext cx="2857500" cy="1600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756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32076955"/>
              </p:ext>
            </p:extLst>
          </p:nvPr>
        </p:nvGraphicFramePr>
        <p:xfrm>
          <a:off x="1450975" y="2016125"/>
          <a:ext cx="9604376" cy="28772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401094">
                  <a:extLst>
                    <a:ext uri="{9D8B030D-6E8A-4147-A177-3AD203B41FA5}">
                      <a16:colId xmlns:a16="http://schemas.microsoft.com/office/drawing/2014/main" val="367768751"/>
                    </a:ext>
                  </a:extLst>
                </a:gridCol>
                <a:gridCol w="2401094">
                  <a:extLst>
                    <a:ext uri="{9D8B030D-6E8A-4147-A177-3AD203B41FA5}">
                      <a16:colId xmlns:a16="http://schemas.microsoft.com/office/drawing/2014/main" val="3733340891"/>
                    </a:ext>
                  </a:extLst>
                </a:gridCol>
                <a:gridCol w="2401094">
                  <a:extLst>
                    <a:ext uri="{9D8B030D-6E8A-4147-A177-3AD203B41FA5}">
                      <a16:colId xmlns:a16="http://schemas.microsoft.com/office/drawing/2014/main" val="1617663578"/>
                    </a:ext>
                  </a:extLst>
                </a:gridCol>
                <a:gridCol w="2401094">
                  <a:extLst>
                    <a:ext uri="{9D8B030D-6E8A-4147-A177-3AD203B41FA5}">
                      <a16:colId xmlns:a16="http://schemas.microsoft.com/office/drawing/2014/main" val="1367813089"/>
                    </a:ext>
                  </a:extLst>
                </a:gridCol>
              </a:tblGrid>
              <a:tr h="423242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Auxiliary verb(have/has)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  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not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 verb</a:t>
                      </a:r>
                    </a:p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(Past Participle)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2411327"/>
                  </a:ext>
                </a:extLst>
              </a:tr>
              <a:tr h="2237136">
                <a:tc>
                  <a:txBody>
                    <a:bodyPr/>
                    <a:lstStyle/>
                    <a:p>
                      <a:r>
                        <a:rPr lang="en-US" dirty="0" smtClean="0"/>
                        <a:t>I</a:t>
                      </a:r>
                    </a:p>
                    <a:p>
                      <a:r>
                        <a:rPr lang="en-US" dirty="0" smtClean="0"/>
                        <a:t>You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He/she/it</a:t>
                      </a:r>
                    </a:p>
                    <a:p>
                      <a:r>
                        <a:rPr lang="en-US" dirty="0" smtClean="0"/>
                        <a:t>We</a:t>
                      </a:r>
                    </a:p>
                    <a:p>
                      <a:r>
                        <a:rPr lang="en-US" dirty="0" smtClean="0"/>
                        <a:t>You</a:t>
                      </a:r>
                    </a:p>
                    <a:p>
                      <a:r>
                        <a:rPr lang="en-US" dirty="0" smtClean="0"/>
                        <a:t>They</a:t>
                      </a:r>
                    </a:p>
                    <a:p>
                      <a:endParaRPr 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>
                          <a:solidFill>
                            <a:srgbClr val="C00000"/>
                          </a:solidFill>
                        </a:rPr>
                        <a:t>has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r>
                        <a:rPr lang="en-US" dirty="0" smtClean="0"/>
                        <a:t>have</a:t>
                      </a:r>
                    </a:p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 smtClean="0"/>
                    </a:p>
                    <a:p>
                      <a:endParaRPr lang="en-US" dirty="0" smtClean="0"/>
                    </a:p>
                    <a:p>
                      <a:r>
                        <a:rPr lang="en-US" dirty="0" smtClean="0"/>
                        <a:t>     </a:t>
                      </a:r>
                    </a:p>
                    <a:p>
                      <a:r>
                        <a:rPr lang="en-US" dirty="0" smtClean="0"/>
                        <a:t>      </a:t>
                      </a:r>
                      <a:r>
                        <a:rPr lang="en-US" sz="2800" dirty="0" smtClean="0"/>
                        <a:t>NOT</a:t>
                      </a:r>
                      <a:endParaRPr lang="en-US" sz="2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lost</a:t>
                      </a:r>
                    </a:p>
                    <a:p>
                      <a:r>
                        <a:rPr lang="en-US" dirty="0" smtClean="0"/>
                        <a:t>lost</a:t>
                      </a:r>
                    </a:p>
                    <a:p>
                      <a:r>
                        <a:rPr lang="en-US" dirty="0" smtClean="0"/>
                        <a:t>lost</a:t>
                      </a:r>
                    </a:p>
                    <a:p>
                      <a:r>
                        <a:rPr lang="en-US" dirty="0" smtClean="0"/>
                        <a:t>lost              (the keys)</a:t>
                      </a:r>
                    </a:p>
                    <a:p>
                      <a:r>
                        <a:rPr lang="en-US" dirty="0" smtClean="0"/>
                        <a:t>lost</a:t>
                      </a:r>
                    </a:p>
                    <a:p>
                      <a:r>
                        <a:rPr lang="en-US" dirty="0" smtClean="0"/>
                        <a:t>lost</a:t>
                      </a:r>
                    </a:p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56874008"/>
                  </a:ext>
                </a:extLst>
              </a:tr>
            </a:tbl>
          </a:graphicData>
        </a:graphic>
      </p:graphicFrame>
      <p:sp>
        <p:nvSpPr>
          <p:cNvPr id="6" name="TextBox 5"/>
          <p:cNvSpPr txBox="1"/>
          <p:nvPr/>
        </p:nvSpPr>
        <p:spPr>
          <a:xfrm flipH="1">
            <a:off x="2571205" y="827314"/>
            <a:ext cx="7495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                           Negative form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example: He </a:t>
            </a:r>
            <a:r>
              <a:rPr lang="en-US" sz="2400" dirty="0" smtClean="0">
                <a:solidFill>
                  <a:srgbClr val="C00000"/>
                </a:solidFill>
              </a:rPr>
              <a:t>has not lost </a:t>
            </a:r>
            <a:r>
              <a:rPr lang="en-US" sz="2400" dirty="0" smtClean="0"/>
              <a:t>his keys.</a:t>
            </a:r>
            <a:endParaRPr lang="en-US" sz="2400" dirty="0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886" y="165462"/>
            <a:ext cx="2568212" cy="16459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391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lnSpc>
                <a:spcPct val="100000"/>
              </a:lnSpc>
              <a:buNone/>
            </a:pPr>
            <a:r>
              <a:rPr lang="en-US" b="1" dirty="0"/>
              <a:t> </a:t>
            </a:r>
            <a:r>
              <a:rPr lang="en-US" b="1" dirty="0" smtClean="0"/>
              <a:t>               </a:t>
            </a:r>
            <a:r>
              <a:rPr lang="en-US" b="1" dirty="0" smtClean="0"/>
              <a:t>                                                                     </a:t>
            </a:r>
            <a:r>
              <a:rPr lang="en-US" b="1" dirty="0" smtClean="0"/>
              <a:t>Contracted form: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1 We </a:t>
            </a:r>
            <a:r>
              <a:rPr lang="en-US" dirty="0" smtClean="0">
                <a:solidFill>
                  <a:srgbClr val="C00000"/>
                </a:solidFill>
              </a:rPr>
              <a:t>have not been </a:t>
            </a:r>
            <a:r>
              <a:rPr lang="en-US" dirty="0" smtClean="0"/>
              <a:t>to the Netherlands this year.              We </a:t>
            </a:r>
            <a:r>
              <a:rPr lang="en-US" dirty="0" smtClean="0">
                <a:solidFill>
                  <a:srgbClr val="C00000"/>
                </a:solidFill>
              </a:rPr>
              <a:t>haven’t been</a:t>
            </a:r>
            <a:r>
              <a:rPr lang="en-US" dirty="0" smtClean="0"/>
              <a:t>…</a:t>
            </a:r>
            <a:endParaRPr lang="en-US" dirty="0" smtClean="0">
              <a:solidFill>
                <a:srgbClr val="C00000"/>
              </a:solidFill>
            </a:endParaRP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2 He </a:t>
            </a:r>
            <a:r>
              <a:rPr lang="en-US" dirty="0" smtClean="0">
                <a:solidFill>
                  <a:srgbClr val="C00000"/>
                </a:solidFill>
              </a:rPr>
              <a:t>has not finished </a:t>
            </a:r>
            <a:r>
              <a:rPr lang="en-US" dirty="0" smtClean="0"/>
              <a:t>his homework.                                 He </a:t>
            </a:r>
            <a:r>
              <a:rPr lang="en-US" dirty="0" smtClean="0">
                <a:solidFill>
                  <a:srgbClr val="C00000"/>
                </a:solidFill>
              </a:rPr>
              <a:t>hasn’t finished</a:t>
            </a:r>
            <a:r>
              <a:rPr lang="en-US" dirty="0" smtClean="0"/>
              <a:t>…</a:t>
            </a:r>
            <a:endParaRPr lang="en-US" dirty="0"/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3 I </a:t>
            </a:r>
            <a:r>
              <a:rPr lang="en-US" dirty="0" smtClean="0">
                <a:solidFill>
                  <a:srgbClr val="C00000"/>
                </a:solidFill>
              </a:rPr>
              <a:t>have not forgotten</a:t>
            </a:r>
            <a:r>
              <a:rPr lang="en-US" dirty="0" smtClean="0"/>
              <a:t> my books at school.                         I </a:t>
            </a:r>
            <a:r>
              <a:rPr lang="en-US" dirty="0" smtClean="0">
                <a:solidFill>
                  <a:srgbClr val="C00000"/>
                </a:solidFill>
              </a:rPr>
              <a:t>haven’t forgotten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4 She </a:t>
            </a:r>
            <a:r>
              <a:rPr lang="en-US" dirty="0" smtClean="0">
                <a:solidFill>
                  <a:srgbClr val="C00000"/>
                </a:solidFill>
              </a:rPr>
              <a:t>has not watched </a:t>
            </a:r>
            <a:r>
              <a:rPr lang="en-US" dirty="0" smtClean="0"/>
              <a:t>‘Cyber Space’ twice this week.        She </a:t>
            </a:r>
            <a:r>
              <a:rPr lang="en-US" dirty="0" smtClean="0">
                <a:solidFill>
                  <a:srgbClr val="C00000"/>
                </a:solidFill>
              </a:rPr>
              <a:t>hasn’t watched</a:t>
            </a:r>
            <a:r>
              <a:rPr lang="en-US" dirty="0" smtClean="0"/>
              <a:t>…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en-US" dirty="0" smtClean="0"/>
              <a:t>5 The children </a:t>
            </a:r>
            <a:r>
              <a:rPr lang="en-US" dirty="0" smtClean="0">
                <a:solidFill>
                  <a:srgbClr val="C00000"/>
                </a:solidFill>
              </a:rPr>
              <a:t>have not made </a:t>
            </a:r>
            <a:r>
              <a:rPr lang="en-US" dirty="0" smtClean="0"/>
              <a:t>a mess in the kitchen.           The children </a:t>
            </a:r>
            <a:r>
              <a:rPr lang="en-US" dirty="0" smtClean="0">
                <a:solidFill>
                  <a:srgbClr val="C00000"/>
                </a:solidFill>
              </a:rPr>
              <a:t>haven’t made</a:t>
            </a:r>
            <a:r>
              <a:rPr lang="en-US" dirty="0" smtClean="0"/>
              <a:t>…</a:t>
            </a:r>
            <a:r>
              <a:rPr lang="en-US" dirty="0" smtClean="0">
                <a:solidFill>
                  <a:srgbClr val="C00000"/>
                </a:solidFill>
              </a:rPr>
              <a:t>        </a:t>
            </a:r>
            <a:r>
              <a:rPr lang="en-US" dirty="0" smtClean="0"/>
              <a:t>6 My dad </a:t>
            </a:r>
            <a:r>
              <a:rPr lang="en-US" dirty="0" smtClean="0">
                <a:solidFill>
                  <a:srgbClr val="C00000"/>
                </a:solidFill>
              </a:rPr>
              <a:t>has not started </a:t>
            </a:r>
            <a:r>
              <a:rPr lang="en-US" dirty="0" smtClean="0"/>
              <a:t>a new job recently.                      My dad </a:t>
            </a:r>
            <a:r>
              <a:rPr lang="en-US" dirty="0" smtClean="0">
                <a:solidFill>
                  <a:srgbClr val="C00000"/>
                </a:solidFill>
              </a:rPr>
              <a:t>hasn’t started</a:t>
            </a:r>
            <a:r>
              <a:rPr lang="en-US" dirty="0" smtClean="0"/>
              <a:t>…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422469" y="1175656"/>
            <a:ext cx="770708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sentences: Present Perfect tense – negative form </a:t>
            </a:r>
            <a:endParaRPr lang="en-US" sz="2400" dirty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9112" y="83451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2376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5577960"/>
              </p:ext>
            </p:extLst>
          </p:nvPr>
        </p:nvGraphicFramePr>
        <p:xfrm>
          <a:off x="2816353" y="967199"/>
          <a:ext cx="4288536" cy="27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7851">
                  <a:extLst>
                    <a:ext uri="{9D8B030D-6E8A-4147-A177-3AD203B41FA5}">
                      <a16:colId xmlns:a16="http://schemas.microsoft.com/office/drawing/2014/main" val="1183769147"/>
                    </a:ext>
                  </a:extLst>
                </a:gridCol>
                <a:gridCol w="1196329">
                  <a:extLst>
                    <a:ext uri="{9D8B030D-6E8A-4147-A177-3AD203B41FA5}">
                      <a16:colId xmlns:a16="http://schemas.microsoft.com/office/drawing/2014/main" val="636052278"/>
                    </a:ext>
                  </a:extLst>
                </a:gridCol>
                <a:gridCol w="1784356">
                  <a:extLst>
                    <a:ext uri="{9D8B030D-6E8A-4147-A177-3AD203B41FA5}">
                      <a16:colId xmlns:a16="http://schemas.microsoft.com/office/drawing/2014/main" val="2591372686"/>
                    </a:ext>
                  </a:extLst>
                </a:gridCol>
              </a:tblGrid>
              <a:tr h="669066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Auxiliary verb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Subject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Main verb (Past Participle)</a:t>
                      </a:r>
                      <a:endParaRPr lang="en-US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2232995"/>
                  </a:ext>
                </a:extLst>
              </a:tr>
              <a:tr h="1816037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Has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endParaRPr lang="en-US" dirty="0">
                        <a:solidFill>
                          <a:srgbClr val="FF0000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 I</a:t>
                      </a:r>
                    </a:p>
                    <a:p>
                      <a:r>
                        <a:rPr lang="en-US" dirty="0" smtClean="0"/>
                        <a:t>you</a:t>
                      </a:r>
                    </a:p>
                    <a:p>
                      <a:r>
                        <a:rPr lang="en-US" dirty="0" smtClean="0"/>
                        <a:t>he/she/it</a:t>
                      </a:r>
                    </a:p>
                    <a:p>
                      <a:r>
                        <a:rPr lang="en-US" dirty="0" smtClean="0"/>
                        <a:t>we</a:t>
                      </a:r>
                    </a:p>
                    <a:p>
                      <a:r>
                        <a:rPr lang="en-US" dirty="0" smtClean="0"/>
                        <a:t>you</a:t>
                      </a:r>
                    </a:p>
                    <a:p>
                      <a:r>
                        <a:rPr lang="en-US" dirty="0" smtClean="0"/>
                        <a:t>they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lost    </a:t>
                      </a:r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(the key)?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  <a:p>
                      <a:r>
                        <a:rPr lang="en-US" dirty="0" smtClean="0">
                          <a:solidFill>
                            <a:srgbClr val="FF0000"/>
                          </a:solidFill>
                        </a:rPr>
                        <a:t>Lost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03643730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3181305" y="136202"/>
            <a:ext cx="680139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                                   </a:t>
            </a:r>
            <a:r>
              <a:rPr lang="en-US" sz="2400" dirty="0" smtClean="0"/>
              <a:t> Questions:</a:t>
            </a:r>
          </a:p>
          <a:p>
            <a:r>
              <a:rPr lang="en-US" dirty="0"/>
              <a:t> </a:t>
            </a:r>
            <a:r>
              <a:rPr lang="en-US" dirty="0" smtClean="0"/>
              <a:t>                              </a:t>
            </a:r>
            <a:r>
              <a:rPr lang="en-US" sz="2400" dirty="0" smtClean="0">
                <a:solidFill>
                  <a:srgbClr val="C00000"/>
                </a:solidFill>
              </a:rPr>
              <a:t>Has</a:t>
            </a:r>
            <a:r>
              <a:rPr lang="en-US" sz="2400" dirty="0" smtClean="0"/>
              <a:t> he </a:t>
            </a:r>
            <a:r>
              <a:rPr lang="en-US" sz="2400" dirty="0" smtClean="0">
                <a:solidFill>
                  <a:srgbClr val="C00000"/>
                </a:solidFill>
              </a:rPr>
              <a:t>lost</a:t>
            </a:r>
            <a:r>
              <a:rPr lang="en-US" sz="2400" dirty="0" smtClean="0"/>
              <a:t> his key?</a:t>
            </a:r>
            <a:endParaRPr lang="en-US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7307" y="84499"/>
            <a:ext cx="1977254" cy="1765401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405870" y="4096512"/>
            <a:ext cx="8772888" cy="1477328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Wh</a:t>
            </a:r>
            <a:r>
              <a:rPr lang="en-US" b="1" dirty="0" smtClean="0"/>
              <a:t> – questions:</a:t>
            </a:r>
          </a:p>
          <a:p>
            <a:r>
              <a:rPr lang="en-US" b="1" dirty="0" smtClean="0"/>
              <a:t>Question word</a:t>
            </a:r>
            <a:r>
              <a:rPr lang="en-US" dirty="0" smtClean="0"/>
              <a:t>	    </a:t>
            </a:r>
            <a:r>
              <a:rPr lang="en-US" b="1" dirty="0" smtClean="0"/>
              <a:t>Auxiliary verb</a:t>
            </a:r>
            <a:r>
              <a:rPr lang="en-US" dirty="0" smtClean="0"/>
              <a:t>		</a:t>
            </a:r>
            <a:r>
              <a:rPr lang="en-US" b="1" dirty="0" smtClean="0"/>
              <a:t>Subject</a:t>
            </a:r>
            <a:r>
              <a:rPr lang="en-US" dirty="0" smtClean="0"/>
              <a:t>		</a:t>
            </a:r>
            <a:r>
              <a:rPr lang="en-US" b="1" dirty="0" smtClean="0"/>
              <a:t>Main verb</a:t>
            </a:r>
          </a:p>
          <a:p>
            <a:endParaRPr lang="en-US" dirty="0" smtClean="0"/>
          </a:p>
          <a:p>
            <a:r>
              <a:rPr lang="en-US" dirty="0" smtClean="0">
                <a:solidFill>
                  <a:srgbClr val="0070C0"/>
                </a:solidFill>
              </a:rPr>
              <a:t>What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				   he			   </a:t>
            </a:r>
            <a:r>
              <a:rPr lang="en-US" dirty="0" smtClean="0">
                <a:solidFill>
                  <a:srgbClr val="FF0000"/>
                </a:solidFill>
              </a:rPr>
              <a:t>lost</a:t>
            </a:r>
            <a:r>
              <a:rPr lang="en-US" dirty="0" smtClean="0"/>
              <a:t>?</a:t>
            </a:r>
          </a:p>
          <a:p>
            <a:r>
              <a:rPr lang="en-US" dirty="0" smtClean="0">
                <a:solidFill>
                  <a:srgbClr val="0070C0"/>
                </a:solidFill>
              </a:rPr>
              <a:t>Where</a:t>
            </a:r>
            <a:r>
              <a:rPr lang="en-US" dirty="0" smtClean="0"/>
              <a:t>				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				   he		         </a:t>
            </a:r>
            <a:r>
              <a:rPr lang="en-US" dirty="0" smtClean="0">
                <a:solidFill>
                  <a:srgbClr val="FF0000"/>
                </a:solidFill>
              </a:rPr>
              <a:t> lost   </a:t>
            </a:r>
            <a:r>
              <a:rPr lang="en-US" dirty="0" smtClean="0"/>
              <a:t>his keys?</a:t>
            </a:r>
            <a:endParaRPr lang="en-US" dirty="0"/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6654364"/>
              </p:ext>
            </p:extLst>
          </p:nvPr>
        </p:nvGraphicFramePr>
        <p:xfrm>
          <a:off x="7557861" y="967199"/>
          <a:ext cx="3695192" cy="27304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695192">
                  <a:extLst>
                    <a:ext uri="{9D8B030D-6E8A-4147-A177-3AD203B41FA5}">
                      <a16:colId xmlns:a16="http://schemas.microsoft.com/office/drawing/2014/main" val="162899245"/>
                    </a:ext>
                  </a:extLst>
                </a:gridCol>
              </a:tblGrid>
              <a:tr h="941530">
                <a:tc>
                  <a:txBody>
                    <a:bodyPr/>
                    <a:lstStyle/>
                    <a:p>
                      <a:r>
                        <a:rPr lang="en-US" dirty="0" smtClean="0">
                          <a:solidFill>
                            <a:schemeClr val="tx1"/>
                          </a:solidFill>
                        </a:rPr>
                        <a:t>Short answers:</a:t>
                      </a:r>
                    </a:p>
                    <a:p>
                      <a:endParaRPr lang="en-US" dirty="0" smtClean="0"/>
                    </a:p>
                    <a:p>
                      <a:endParaRPr lang="en-US" dirty="0" smtClean="0"/>
                    </a:p>
                  </a:txBody>
                  <a:tcPr>
                    <a:solidFill>
                      <a:schemeClr val="accent4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33141395"/>
                  </a:ext>
                </a:extLst>
              </a:tr>
              <a:tr h="1788907">
                <a:tc>
                  <a:txBody>
                    <a:bodyPr/>
                    <a:lstStyle/>
                    <a:p>
                      <a:r>
                        <a:rPr lang="en-US" dirty="0" smtClean="0"/>
                        <a:t>Yes,</a:t>
                      </a:r>
                      <a:r>
                        <a:rPr lang="en-US" baseline="0" dirty="0" smtClean="0"/>
                        <a:t> I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baseline="0" dirty="0" smtClean="0"/>
                        <a:t>/ No, I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haven’t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Yes, you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baseline="0" dirty="0" smtClean="0"/>
                        <a:t>/ No, you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haven’t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Yes, 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</a:t>
                      </a:r>
                      <a:r>
                        <a:rPr lang="en-US" baseline="0" dirty="0" smtClean="0"/>
                        <a:t>/ No, he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hasn’t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Yes, we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baseline="0" dirty="0" smtClean="0"/>
                        <a:t>/ No, we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haven’t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Yes, you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</a:t>
                      </a:r>
                      <a:r>
                        <a:rPr lang="en-US" baseline="0" dirty="0" smtClean="0"/>
                        <a:t>/ No, you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haven’t</a:t>
                      </a:r>
                      <a:r>
                        <a:rPr lang="en-US" baseline="0" dirty="0" smtClean="0"/>
                        <a:t>.</a:t>
                      </a:r>
                    </a:p>
                    <a:p>
                      <a:r>
                        <a:rPr lang="en-US" baseline="0" dirty="0" smtClean="0"/>
                        <a:t>Yes, they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 have</a:t>
                      </a:r>
                      <a:r>
                        <a:rPr lang="en-US" baseline="0" dirty="0" smtClean="0"/>
                        <a:t>/ No, they </a:t>
                      </a:r>
                      <a:r>
                        <a:rPr lang="en-US" baseline="0" dirty="0" smtClean="0">
                          <a:solidFill>
                            <a:srgbClr val="FF0000"/>
                          </a:solidFill>
                        </a:rPr>
                        <a:t>haven’t</a:t>
                      </a:r>
                      <a:r>
                        <a:rPr lang="en-US" baseline="0" dirty="0" smtClean="0"/>
                        <a:t>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71013734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27103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460723" y="1841996"/>
            <a:ext cx="9603275" cy="3450613"/>
          </a:xfrm>
        </p:spPr>
        <p:txBody>
          <a:bodyPr/>
          <a:lstStyle/>
          <a:p>
            <a:pPr marL="0" indent="0">
              <a:buNone/>
            </a:pPr>
            <a:r>
              <a:rPr lang="en-US" dirty="0" smtClean="0"/>
              <a:t>1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you </a:t>
            </a:r>
            <a:r>
              <a:rPr lang="en-US" dirty="0" smtClean="0">
                <a:solidFill>
                  <a:srgbClr val="FF0000"/>
                </a:solidFill>
              </a:rPr>
              <a:t>been</a:t>
            </a:r>
            <a:r>
              <a:rPr lang="en-US" dirty="0" smtClean="0"/>
              <a:t> to the Netherlands this year?                   No, we</a:t>
            </a:r>
            <a:r>
              <a:rPr lang="en-US" dirty="0" smtClean="0">
                <a:solidFill>
                  <a:srgbClr val="FF0000"/>
                </a:solidFill>
              </a:rPr>
              <a:t> haven’t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2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he </a:t>
            </a:r>
            <a:r>
              <a:rPr lang="en-US" dirty="0" smtClean="0">
                <a:solidFill>
                  <a:srgbClr val="FF0000"/>
                </a:solidFill>
              </a:rPr>
              <a:t>finished</a:t>
            </a:r>
            <a:r>
              <a:rPr lang="en-US" dirty="0" smtClean="0"/>
              <a:t> his homework?                                        Yes, 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3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you </a:t>
            </a:r>
            <a:r>
              <a:rPr lang="en-US" dirty="0" smtClean="0">
                <a:solidFill>
                  <a:srgbClr val="FF0000"/>
                </a:solidFill>
              </a:rPr>
              <a:t>forgotten</a:t>
            </a:r>
            <a:r>
              <a:rPr lang="en-US" dirty="0" smtClean="0"/>
              <a:t> your books at school?                        No, I </a:t>
            </a:r>
            <a:r>
              <a:rPr lang="en-US" dirty="0" smtClean="0">
                <a:solidFill>
                  <a:srgbClr val="FF0000"/>
                </a:solidFill>
              </a:rPr>
              <a:t>haven’t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smtClean="0"/>
              <a:t>4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she</a:t>
            </a:r>
            <a:r>
              <a:rPr lang="en-US" dirty="0" smtClean="0">
                <a:solidFill>
                  <a:srgbClr val="FF0000"/>
                </a:solidFill>
              </a:rPr>
              <a:t> watched </a:t>
            </a:r>
            <a:r>
              <a:rPr lang="en-US" dirty="0" smtClean="0"/>
              <a:t>‘Cyber Space’ this week?                        Yes, she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5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the children </a:t>
            </a:r>
            <a:r>
              <a:rPr lang="en-US" dirty="0" smtClean="0">
                <a:solidFill>
                  <a:srgbClr val="FF0000"/>
                </a:solidFill>
              </a:rPr>
              <a:t>made</a:t>
            </a:r>
            <a:r>
              <a:rPr lang="en-US" dirty="0" smtClean="0"/>
              <a:t> a mess in the kitchen?                  Yes, they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smtClean="0"/>
              <a:t>6 </a:t>
            </a:r>
            <a:r>
              <a:rPr lang="en-US" dirty="0" smtClean="0">
                <a:solidFill>
                  <a:srgbClr val="FF0000"/>
                </a:solidFill>
              </a:rPr>
              <a:t>Has</a:t>
            </a:r>
            <a:r>
              <a:rPr lang="en-US" dirty="0" smtClean="0"/>
              <a:t> your dad </a:t>
            </a:r>
            <a:r>
              <a:rPr lang="en-US" dirty="0" smtClean="0">
                <a:solidFill>
                  <a:srgbClr val="FF0000"/>
                </a:solidFill>
              </a:rPr>
              <a:t>started</a:t>
            </a:r>
            <a:r>
              <a:rPr lang="en-US" dirty="0" smtClean="0"/>
              <a:t> a new job recently?                          No, he </a:t>
            </a:r>
            <a:r>
              <a:rPr lang="en-US" dirty="0" smtClean="0">
                <a:solidFill>
                  <a:srgbClr val="FF0000"/>
                </a:solidFill>
              </a:rPr>
              <a:t>hasn’t</a:t>
            </a:r>
            <a:r>
              <a:rPr lang="en-US" dirty="0" smtClean="0"/>
              <a:t>.</a:t>
            </a:r>
            <a:endParaRPr lang="en-US" dirty="0"/>
          </a:p>
          <a:p>
            <a:pPr marL="0" indent="0">
              <a:buNone/>
            </a:pPr>
            <a:r>
              <a:rPr lang="en-US" dirty="0" err="1" smtClean="0"/>
              <a:t>Wh</a:t>
            </a:r>
            <a:r>
              <a:rPr lang="en-US" dirty="0" smtClean="0"/>
              <a:t>-question example: </a:t>
            </a:r>
            <a:r>
              <a:rPr lang="en-US" dirty="0" smtClean="0">
                <a:solidFill>
                  <a:srgbClr val="002060"/>
                </a:solidFill>
              </a:rPr>
              <a:t>What</a:t>
            </a:r>
            <a:r>
              <a:rPr lang="en-US" dirty="0" smtClean="0"/>
              <a:t> </a:t>
            </a:r>
            <a:r>
              <a:rPr lang="en-US" dirty="0" smtClean="0">
                <a:solidFill>
                  <a:srgbClr val="FF0000"/>
                </a:solidFill>
              </a:rPr>
              <a:t>have</a:t>
            </a:r>
            <a:r>
              <a:rPr lang="en-US" dirty="0" smtClean="0"/>
              <a:t> you </a:t>
            </a:r>
            <a:r>
              <a:rPr lang="en-US" dirty="0" smtClean="0">
                <a:solidFill>
                  <a:srgbClr val="FF0000"/>
                </a:solidFill>
              </a:rPr>
              <a:t>forgotten</a:t>
            </a:r>
            <a:r>
              <a:rPr lang="en-US" dirty="0" smtClean="0"/>
              <a:t> at school?   My books.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 flipH="1">
            <a:off x="3995927" y="1078992"/>
            <a:ext cx="625449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Example sentences Present Perfect Tense </a:t>
            </a:r>
          </a:p>
          <a:p>
            <a:r>
              <a:rPr lang="en-US" sz="2400" dirty="0"/>
              <a:t> </a:t>
            </a:r>
            <a:r>
              <a:rPr lang="en-US" sz="2400" dirty="0" smtClean="0"/>
              <a:t>                  Questions                                  </a:t>
            </a:r>
            <a:endParaRPr lang="en-US" sz="2400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6064" y="91440"/>
            <a:ext cx="2162175" cy="17505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19600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err="1" smtClean="0"/>
              <a:t>Sva</a:t>
            </a:r>
            <a:r>
              <a:rPr lang="en-US" dirty="0" smtClean="0"/>
              <a:t> </a:t>
            </a:r>
            <a:r>
              <a:rPr lang="en-US" dirty="0" err="1" smtClean="0"/>
              <a:t>uputstva</a:t>
            </a:r>
            <a:r>
              <a:rPr lang="en-US" dirty="0" smtClean="0"/>
              <a:t> u </a:t>
            </a:r>
            <a:r>
              <a:rPr lang="en-US" dirty="0" err="1" smtClean="0"/>
              <a:t>vezi</a:t>
            </a:r>
            <a:r>
              <a:rPr lang="en-US" dirty="0" smtClean="0"/>
              <a:t> </a:t>
            </a:r>
            <a:r>
              <a:rPr lang="en-US" dirty="0" err="1" smtClean="0"/>
              <a:t>sa</a:t>
            </a:r>
            <a:r>
              <a:rPr lang="en-US" dirty="0" smtClean="0"/>
              <a:t> </a:t>
            </a:r>
            <a:r>
              <a:rPr lang="en-US" dirty="0" err="1" smtClean="0"/>
              <a:t>domaćim</a:t>
            </a:r>
            <a:r>
              <a:rPr lang="en-US" dirty="0" smtClean="0"/>
              <a:t> </a:t>
            </a:r>
            <a:r>
              <a:rPr lang="en-US" dirty="0" err="1" smtClean="0"/>
              <a:t>zadatkom</a:t>
            </a:r>
            <a:r>
              <a:rPr lang="en-US" dirty="0" smtClean="0"/>
              <a:t>, </a:t>
            </a:r>
            <a:r>
              <a:rPr lang="en-US" dirty="0" err="1" smtClean="0"/>
              <a:t>pročitajte</a:t>
            </a:r>
            <a:r>
              <a:rPr lang="en-US" dirty="0" smtClean="0"/>
              <a:t> u </a:t>
            </a:r>
            <a:r>
              <a:rPr lang="en-US" dirty="0" err="1" smtClean="0"/>
              <a:t>priloženom</a:t>
            </a:r>
            <a:r>
              <a:rPr lang="en-US" dirty="0" smtClean="0"/>
              <a:t> PDF </a:t>
            </a:r>
            <a:r>
              <a:rPr lang="en-US" dirty="0" err="1" smtClean="0"/>
              <a:t>dokumentu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Tu</a:t>
            </a:r>
            <a:r>
              <a:rPr lang="en-US" dirty="0" smtClean="0"/>
              <a:t> </a:t>
            </a:r>
            <a:r>
              <a:rPr lang="en-US" dirty="0" err="1" smtClean="0"/>
              <a:t>ćete</a:t>
            </a:r>
            <a:r>
              <a:rPr lang="en-US" dirty="0" smtClean="0"/>
              <a:t> </a:t>
            </a:r>
            <a:r>
              <a:rPr lang="en-US" dirty="0" err="1" smtClean="0"/>
              <a:t>naći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korisne</a:t>
            </a:r>
            <a:r>
              <a:rPr lang="en-US" dirty="0" smtClean="0"/>
              <a:t> ‘</a:t>
            </a:r>
            <a:r>
              <a:rPr lang="en-US" dirty="0" err="1" smtClean="0"/>
              <a:t>linkove</a:t>
            </a:r>
            <a:r>
              <a:rPr lang="en-US" dirty="0" smtClean="0"/>
              <a:t>’ </a:t>
            </a:r>
            <a:r>
              <a:rPr lang="en-US" dirty="0" err="1" smtClean="0"/>
              <a:t>za</a:t>
            </a:r>
            <a:r>
              <a:rPr lang="en-US" dirty="0" smtClean="0"/>
              <a:t> </a:t>
            </a:r>
            <a:r>
              <a:rPr lang="en-US" dirty="0" err="1" smtClean="0"/>
              <a:t>dodatna</a:t>
            </a:r>
            <a:r>
              <a:rPr lang="en-US" dirty="0" smtClean="0"/>
              <a:t> </a:t>
            </a:r>
            <a:r>
              <a:rPr lang="en-US" dirty="0" err="1" smtClean="0"/>
              <a:t>pojašnjenja</a:t>
            </a:r>
            <a:r>
              <a:rPr lang="en-US" dirty="0" smtClean="0"/>
              <a:t> </a:t>
            </a:r>
            <a:r>
              <a:rPr lang="en-US" dirty="0" err="1" smtClean="0"/>
              <a:t>i</a:t>
            </a:r>
            <a:r>
              <a:rPr lang="en-US" dirty="0" smtClean="0"/>
              <a:t> </a:t>
            </a:r>
            <a:r>
              <a:rPr lang="en-US" dirty="0" err="1" smtClean="0"/>
              <a:t>vežbe</a:t>
            </a:r>
            <a:r>
              <a:rPr lang="en-US" dirty="0" smtClean="0"/>
              <a:t>.</a:t>
            </a:r>
          </a:p>
          <a:p>
            <a:pPr marL="0" indent="0">
              <a:buNone/>
            </a:pPr>
            <a:r>
              <a:rPr lang="en-US" dirty="0" err="1" smtClean="0"/>
              <a:t>Nastavak</a:t>
            </a:r>
            <a:r>
              <a:rPr lang="en-US" dirty="0" smtClean="0"/>
              <a:t> </a:t>
            </a:r>
            <a:r>
              <a:rPr lang="en-US" dirty="0" err="1" smtClean="0"/>
              <a:t>predavanja</a:t>
            </a:r>
            <a:r>
              <a:rPr lang="en-US" dirty="0" smtClean="0"/>
              <a:t>, Present Perfect Tense 2 - </a:t>
            </a:r>
            <a:r>
              <a:rPr lang="en-US" dirty="0" err="1" smtClean="0"/>
              <a:t>sledećg</a:t>
            </a:r>
            <a:r>
              <a:rPr lang="en-US" dirty="0" smtClean="0"/>
              <a:t> </a:t>
            </a:r>
            <a:r>
              <a:rPr lang="en-US" dirty="0" err="1" smtClean="0"/>
              <a:t>ponedeljka</a:t>
            </a:r>
            <a:r>
              <a:rPr lang="en-US" dirty="0" smtClean="0"/>
              <a:t> </a:t>
            </a:r>
            <a:r>
              <a:rPr lang="en-US" dirty="0" smtClean="0">
                <a:sym typeface="Wingdings" panose="05000000000000000000" pitchFamily="2" charset="2"/>
              </a:rPr>
              <a:t>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r>
              <a:rPr lang="en-US" dirty="0"/>
              <a:t> </a:t>
            </a:r>
            <a:r>
              <a:rPr lang="en-US" dirty="0" smtClean="0"/>
              <a:t>                     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1579" y="3590162"/>
            <a:ext cx="2857500" cy="16002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99413" y="3543584"/>
            <a:ext cx="1918906" cy="169335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 flipH="1">
            <a:off x="2752342" y="822960"/>
            <a:ext cx="66659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dirty="0" smtClean="0"/>
          </a:p>
          <a:p>
            <a:r>
              <a:rPr lang="en-US" dirty="0" smtClean="0"/>
              <a:t>                              THE END OF PART 1</a:t>
            </a:r>
            <a:endParaRPr lang="en-US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56446" y="3655789"/>
            <a:ext cx="2895600" cy="1581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57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TM10001114[[fn=Gallery]]</Template>
  <TotalTime>457</TotalTime>
  <Words>688</Words>
  <Application>Microsoft Office PowerPoint</Application>
  <PresentationFormat>Widescreen</PresentationFormat>
  <Paragraphs>143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Gill Sans MT</vt:lpstr>
      <vt:lpstr>Wingdings</vt:lpstr>
      <vt:lpstr>Gallery</vt:lpstr>
      <vt:lpstr>          PRESENT PERFECT TENSE                   part 1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 PERFECT TENSE</dc:title>
  <dc:creator>SANJA</dc:creator>
  <cp:lastModifiedBy>SANJA</cp:lastModifiedBy>
  <cp:revision>38</cp:revision>
  <dcterms:created xsi:type="dcterms:W3CDTF">2020-04-01T12:41:45Z</dcterms:created>
  <dcterms:modified xsi:type="dcterms:W3CDTF">2020-04-03T07:47:34Z</dcterms:modified>
</cp:coreProperties>
</file>